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swald"/>
      <p:regular r:id="rId31"/>
      <p:bold r:id="rId32"/>
    </p:embeddedFont>
    <p:embeddedFont>
      <p:font typeface="Lexend Deca"/>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Deca-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other Poll Buddies some more in depth details relating to the front and back ends of the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27210f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7210f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Used HTML and CSS within React to create an account info page and change password page done using a simple form tag.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294693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94693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0" lvl="0" marL="0" rtl="0" algn="l">
              <a:spcBef>
                <a:spcPts val="0"/>
              </a:spcBef>
              <a:spcAft>
                <a:spcPts val="0"/>
              </a:spcAft>
              <a:buNone/>
            </a:pPr>
            <a:r>
              <a:rPr lang="en"/>
              <a:t>Using HTML and CSS, the forgot password page was created featuring a header and a prompt box to guide users to reset their password. The logo in the header will be changed to the agreed poll buddy logo.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2946938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946938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304800" lvl="0" marL="457200" rtl="0" algn="l">
              <a:lnSpc>
                <a:spcPct val="115000"/>
              </a:lnSpc>
              <a:spcBef>
                <a:spcPts val="600"/>
              </a:spcBef>
              <a:spcAft>
                <a:spcPts val="0"/>
              </a:spcAft>
              <a:buClr>
                <a:srgbClr val="000000"/>
              </a:buClr>
              <a:buSzPts val="1200"/>
              <a:buFont typeface="Muli"/>
              <a:buChar char="-"/>
            </a:pPr>
            <a:r>
              <a:rPr lang="en" sz="1200">
                <a:latin typeface="Muli"/>
                <a:ea typeface="Muli"/>
                <a:cs typeface="Muli"/>
                <a:sym typeface="Muli"/>
              </a:rPr>
              <a:t>A simple poll code page based on Kahoot’s game PIN page</a:t>
            </a:r>
            <a:endParaRPr sz="1200">
              <a:latin typeface="Muli"/>
              <a:ea typeface="Muli"/>
              <a:cs typeface="Muli"/>
              <a:sym typeface="Muli"/>
            </a:endParaRPr>
          </a:p>
          <a:p>
            <a:pPr indent="-304800" lvl="0" marL="457200" rtl="0" algn="l">
              <a:lnSpc>
                <a:spcPct val="115000"/>
              </a:lnSpc>
              <a:spcBef>
                <a:spcPts val="0"/>
              </a:spcBef>
              <a:spcAft>
                <a:spcPts val="0"/>
              </a:spcAft>
              <a:buClr>
                <a:schemeClr val="lt1"/>
              </a:buClr>
              <a:buSzPts val="1200"/>
              <a:buFont typeface="Muli"/>
              <a:buChar char="-"/>
            </a:pPr>
            <a:r>
              <a:rPr lang="en" sz="1200">
                <a:latin typeface="Muli"/>
                <a:ea typeface="Muli"/>
                <a:cs typeface="Muli"/>
                <a:sym typeface="Muli"/>
              </a:rPr>
              <a:t>Like the poll code entry page, the logo is going to be changed to the agreed Poll Buddy Logo</a:t>
            </a:r>
            <a:endParaRPr sz="1200">
              <a:latin typeface="Muli"/>
              <a:ea typeface="Muli"/>
              <a:cs typeface="Muli"/>
              <a:sym typeface="Mul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27210fe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7210fe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I worked on the class editor component. The purpose of this component is to allow the user to edit a class that is existing. Classes consist of a name, a list of students, a list of instructors, and lessons. Right now, we only have functionality for editing the name of a class since we haven’t fully implemented students, instructors, or lessons yet. The class editor component also doubles as a class creation component so you can make a new class with it or edit an existing one.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27210fed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7210fed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template page is meant to show how to interact with the backend from the frontend for future developers. It uses the class editor component to read data from backend as well as edit it. If someone forgets how to connect to the backend, all they have to do is go to the template page and copy the code. This page will not appear on the final version of PollBuddy.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page - One of the pages I worked on this semester was the login page, which I created using MDBReact, CSS, and HTML. The header has updated logo, places to input your email and password, and buttons to submit. There’s a forgot your password button for if you already have an account and a sign up button to register for an account.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Register pages - These are the three pages to register for an account. On the register homepage, you can either navigate to the register with school page or the register with poll buddy page. On the school page, there’s a place to insert your school name, or if you’re from RPI, then you can register through CAS. If you’re not from a school, then you can register with Poll Buddy by inserting your name, email and password.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rPr lang="en"/>
              <a:t>I’ve created a header component to be used on all, if not most, of the webpages. Currently, it contains a logo, title and button that links to a different page. Properties like page title, button type (sign in, sign up, account info) and it’s link can be set individually from the pages that use the header component. I’ve replaced all past versions of the header, that used to be implemented per page, in order to reduce redundancy in code and to promote consistency across all pages.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a:p>
            <a:pPr indent="0" lvl="0" marL="0" rtl="0" algn="l">
              <a:spcBef>
                <a:spcPts val="0"/>
              </a:spcBef>
              <a:spcAft>
                <a:spcPts val="0"/>
              </a:spcAft>
              <a:buNone/>
            </a:pPr>
            <a:r>
              <a:rPr lang="en"/>
              <a:t>Coherency fixes: same logo, font, colors, design choices, etc. everywhere</a:t>
            </a:r>
            <a:endParaRPr/>
          </a:p>
          <a:p>
            <a:pPr indent="0" lvl="0" marL="0" rtl="0" algn="l">
              <a:spcBef>
                <a:spcPts val="0"/>
              </a:spcBef>
              <a:spcAft>
                <a:spcPts val="0"/>
              </a:spcAft>
              <a:buNone/>
            </a:pPr>
            <a:r>
              <a:rPr lang="en"/>
              <a:t>Accessibility Tweaks: Homepage thing bounces, needs to stop after a time period or be disabled basically, color contrast, font sizes, etc.</a:t>
            </a:r>
            <a:endParaRPr/>
          </a:p>
          <a:p>
            <a:pPr indent="0" lvl="0" marL="0" rtl="0" algn="l">
              <a:spcBef>
                <a:spcPts val="0"/>
              </a:spcBef>
              <a:spcAft>
                <a:spcPts val="0"/>
              </a:spcAft>
              <a:buNone/>
            </a:pPr>
            <a:r>
              <a:rPr lang="en"/>
              <a:t>Dynamic Functionality: Making sure pages update with new data (like polls starting, updating), basically just pulling data from the backend and using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Poll Buddy is basically a website alternative to iClickers. iClickers are classroom tools used to get responses from students, but they have some major limitations. We want to build a virtual classroom system that’s affordable, easy to use, and interactive and offer customizable views for both teachers and students. We also aim to integrate with Submitty and other RPI platforms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the backend technologies that we are using</a:t>
            </a:r>
            <a:endParaRPr/>
          </a:p>
          <a:p>
            <a:pPr indent="-298450" lvl="0" marL="457200" rtl="0" algn="l">
              <a:spcBef>
                <a:spcPts val="0"/>
              </a:spcBef>
              <a:spcAft>
                <a:spcPts val="0"/>
              </a:spcAft>
              <a:buSzPts val="1100"/>
              <a:buChar char="-"/>
            </a:pPr>
            <a:r>
              <a:rPr lang="en"/>
              <a:t>Each part of Poll Buddy runs in its own Docker container, frontend, backend, and the database</a:t>
            </a:r>
            <a:endParaRPr/>
          </a:p>
          <a:p>
            <a:pPr indent="-298450" lvl="0" marL="457200" rtl="0" algn="l">
              <a:spcBef>
                <a:spcPts val="0"/>
              </a:spcBef>
              <a:spcAft>
                <a:spcPts val="0"/>
              </a:spcAft>
              <a:buSzPts val="1100"/>
              <a:buChar char="-"/>
            </a:pPr>
            <a:r>
              <a:rPr lang="en"/>
              <a:t>D</a:t>
            </a:r>
            <a:r>
              <a:rPr lang="en"/>
              <a:t>ocker </a:t>
            </a:r>
            <a:r>
              <a:rPr lang="en"/>
              <a:t>is a </a:t>
            </a:r>
            <a:r>
              <a:rPr lang="en"/>
              <a:t>container</a:t>
            </a:r>
            <a:r>
              <a:rPr lang="en"/>
              <a:t> engine which allows you to</a:t>
            </a:r>
            <a:r>
              <a:rPr lang="en"/>
              <a:t> run apps in an isolated environment without the overhead of virtual machines</a:t>
            </a:r>
            <a:endParaRPr/>
          </a:p>
          <a:p>
            <a:pPr indent="-298450" lvl="0" marL="457200" rtl="0" algn="l">
              <a:spcBef>
                <a:spcPts val="0"/>
              </a:spcBef>
              <a:spcAft>
                <a:spcPts val="0"/>
              </a:spcAft>
              <a:buSzPts val="1100"/>
              <a:buChar char="-"/>
            </a:pPr>
            <a:r>
              <a:rPr lang="en"/>
              <a:t>Since everything is containerized it can be run on any machine with the Docker engine installed without having to worry about dependencies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containers we are using NodeJS, which is a platform for running JavaScript on the server side</a:t>
            </a:r>
            <a:endParaRPr/>
          </a:p>
          <a:p>
            <a:pPr indent="-298450" lvl="0" marL="457200" rtl="0" algn="l">
              <a:spcBef>
                <a:spcPts val="0"/>
              </a:spcBef>
              <a:spcAft>
                <a:spcPts val="0"/>
              </a:spcAft>
              <a:buSzPts val="1100"/>
              <a:buChar char="-"/>
            </a:pPr>
            <a:r>
              <a:rPr lang="en"/>
              <a:t>It is asynchronous which makes handling different events easy and able to run in parallel</a:t>
            </a:r>
            <a:endParaRPr/>
          </a:p>
          <a:p>
            <a:pPr indent="-298450" lvl="0" marL="457200" rtl="0" algn="l">
              <a:spcBef>
                <a:spcPts val="0"/>
              </a:spcBef>
              <a:spcAft>
                <a:spcPts val="0"/>
              </a:spcAft>
              <a:buSzPts val="1100"/>
              <a:buChar char="-"/>
            </a:pPr>
            <a:r>
              <a:rPr lang="en"/>
              <a:t>Easy to learn since JavaScript is already used on the frontend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Data is stored in MongoDB, which is a NoSQL database where data is stored as JSON in collections and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Joe Chu</a:t>
            </a:r>
            <a:endParaRPr sz="1400"/>
          </a:p>
          <a:p>
            <a:pPr indent="0" lvl="0" marL="0" rtl="0" algn="l">
              <a:spcBef>
                <a:spcPts val="0"/>
              </a:spcBef>
              <a:spcAft>
                <a:spcPts val="0"/>
              </a:spcAft>
              <a:buNone/>
            </a:pPr>
            <a:r>
              <a:rPr lang="en" sz="1400"/>
              <a:t>Hi im Joe. I worked mostly in the backend and helped frontend </a:t>
            </a:r>
            <a:r>
              <a:rPr lang="en" sz="1400"/>
              <a:t>utilize backend routes.</a:t>
            </a:r>
            <a:endParaRPr sz="1400"/>
          </a:p>
          <a:p>
            <a:pPr indent="0" lvl="0" marL="0" rtl="0" algn="l">
              <a:spcBef>
                <a:spcPts val="0"/>
              </a:spcBef>
              <a:spcAft>
                <a:spcPts val="0"/>
              </a:spcAft>
              <a:buNone/>
            </a:pPr>
            <a:r>
              <a:rPr lang="en" sz="1400"/>
              <a:t>Frontend was able to </a:t>
            </a:r>
            <a:r>
              <a:rPr lang="en" sz="1400"/>
              <a:t>successfully </a:t>
            </a:r>
            <a:r>
              <a:rPr lang="en" sz="1400"/>
              <a:t>use backend get and post routes to retrieve and edit database content by calling a fetch command which accesses the route as specified in the backend. Its then passed through the backend to the frontend in json format to be parsed and displayed.</a:t>
            </a:r>
            <a:endParaRPr sz="1400"/>
          </a:p>
          <a:p>
            <a:pPr indent="0" lvl="0" marL="0" rtl="0" algn="l">
              <a:spcBef>
                <a:spcPts val="0"/>
              </a:spcBef>
              <a:spcAft>
                <a:spcPts val="0"/>
              </a:spcAft>
              <a:buNone/>
            </a:pPr>
            <a:r>
              <a:rPr lang="en" sz="1400"/>
              <a:t>Code for asynchronous and dynamic data retrieval was implemented in the frontend to fix bugs with data retrieval specifically between components which are potentially initialized before given ID information on the group, user or poll</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Login functionality is implemented largely in the frontend but utilizes backend elements. The frontend queries a “localStorage” element in the frontend which holds the most recent state of whether the current browser is logged in or not and depending on the state of loggedIn, it redirects users to pages they have authentication for. During the Login action, the </a:t>
            </a:r>
            <a:r>
              <a:rPr lang="en" sz="1400"/>
              <a:t>frontend</a:t>
            </a:r>
            <a:r>
              <a:rPr lang="en" sz="1400"/>
              <a:t> fetches a POST request to the backend passing in login information. Upon authentication, the localStorage loggedIn state is set to true. During the Logout action, the localStorage loggedIn state is discarded and set to null. In the future this may be changed to </a:t>
            </a:r>
            <a:r>
              <a:rPr lang="en" sz="1400"/>
              <a:t>accommodate</a:t>
            </a:r>
            <a:r>
              <a:rPr lang="en" sz="1400"/>
              <a:t> multiple loggedIn states with different permissions to each.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In </a:t>
            </a:r>
            <a:r>
              <a:rPr lang="en" sz="1400"/>
              <a:t>february</a:t>
            </a:r>
            <a:r>
              <a:rPr lang="en" sz="1400"/>
              <a:t>, User routes were expanded to make it have similar creation, edit and get routes as groups and polls routes.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Initial implementation with the frontend and successful utilization of backend routes was </a:t>
            </a:r>
            <a:r>
              <a:rPr lang="en" sz="1400"/>
              <a:t>achieved in march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near future we are working on better integration of the authentication and login systems as well as implementing other features such as logging/reporting system (graphs showing usage patterns, analytics, etc)</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some of our future goals:</a:t>
            </a:r>
            <a:endParaRPr/>
          </a:p>
          <a:p>
            <a:pPr indent="-298450" lvl="0" marL="457200" rtl="0" algn="l">
              <a:spcBef>
                <a:spcPts val="0"/>
              </a:spcBef>
              <a:spcAft>
                <a:spcPts val="0"/>
              </a:spcAft>
              <a:buSzPts val="1100"/>
              <a:buChar char="-"/>
            </a:pPr>
            <a:r>
              <a:rPr lang="en"/>
              <a:t>First off, scaling. We will need the application to be able to handle the load of large entry level CS courses.</a:t>
            </a:r>
            <a:endParaRPr/>
          </a:p>
          <a:p>
            <a:pPr indent="-298450" lvl="0" marL="457200" rtl="0" algn="l">
              <a:spcBef>
                <a:spcPts val="0"/>
              </a:spcBef>
              <a:spcAft>
                <a:spcPts val="0"/>
              </a:spcAft>
              <a:buSzPts val="1100"/>
              <a:buChar char="-"/>
            </a:pPr>
            <a:r>
              <a:rPr lang="en"/>
              <a:t>We would like to integrate with Submitty for easier/automatic grading for professors</a:t>
            </a:r>
            <a:endParaRPr/>
          </a:p>
          <a:p>
            <a:pPr indent="-298450" lvl="0" marL="457200" rtl="0" algn="l">
              <a:spcBef>
                <a:spcPts val="0"/>
              </a:spcBef>
              <a:spcAft>
                <a:spcPts val="0"/>
              </a:spcAft>
              <a:buSzPts val="1100"/>
              <a:buChar char="-"/>
            </a:pPr>
            <a:r>
              <a:rPr lang="en"/>
              <a:t>Since this is an online platform, anti-cheating functionality will be needed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This has been Poll Buddy! Graders, please also notice the link for contribution lists.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We’re aiming to have this ready for professors to try out over Arch, but we’ll obviously evaluate our progress beforehand as we don’t want to ship an unfinished project. Given the recent news that Arch will be taught remotely, this could be invaluable as iClickers cannot work without everyone being in the same location. Oh this slide, I’ve linked our repo page and that we’re using the MIT license.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went with a simple system this semester of tracking to-do items through Github Issues, and linking them to milestones to group them by month to keep on a schedule. With the crazy twist in classes, this has been very helpful to manage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Here are some basic stats about the repo. We’ve not added nearly as many commits as last semester (only up about 50) because of the big focus on design at the </a:t>
            </a:r>
            <a:r>
              <a:rPr lang="en"/>
              <a:t>beginning</a:t>
            </a:r>
            <a:r>
              <a:rPr lang="en"/>
              <a:t> of the </a:t>
            </a:r>
            <a:r>
              <a:rPr lang="en"/>
              <a:t>semester that took place on Google Slides instead</a:t>
            </a:r>
            <a:r>
              <a:rPr lang="en"/>
              <a:t>, but the commits are flowing in steadily now that development is underway. This also doesn’t take into account the various feature branches that currently exist and haven’t been merged yet, so this number is actually a fair bit higher.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Nick to talk about the frontend. </a:t>
            </a:r>
            <a:endParaRPr/>
          </a:p>
          <a:p>
            <a:pPr indent="0" lvl="0" marL="0" rtl="0" algn="l">
              <a:spcBef>
                <a:spcPts val="0"/>
              </a:spcBef>
              <a:spcAft>
                <a:spcPts val="0"/>
              </a:spcAft>
              <a:buNone/>
            </a:pPr>
            <a:r>
              <a:rPr lang="en"/>
              <a:t>Presenter: Nicholas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We chose to use React as our framework for this project. We chose React because it allows for efficient code reuse with components. We also decided to use MDBReact which is a library of a bunch of pre made react components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f7623e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7623e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Lots of different logos, color schemes and fonts at the beginning of the semester. Created a style guide to clean it up and crate uniformity.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hyperlink" Target="https://docs.google.com/document/d/1cuwBcgCGtEN1AZ5Zq5L3Q1tJEWsl5UAhVz3_Dkx_aK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PollBuddy"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7th,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Annie, </a:t>
            </a:r>
            <a:r>
              <a:rPr b="0" lang="en" sz="2500">
                <a:solidFill>
                  <a:srgbClr val="F3F3F3"/>
                </a:solidFill>
                <a:latin typeface="Muli"/>
                <a:ea typeface="Muli"/>
                <a:cs typeface="Muli"/>
                <a:sym typeface="Muli"/>
              </a:rPr>
              <a:t>Ashwin, </a:t>
            </a:r>
            <a:r>
              <a:rPr b="0" lang="en" sz="2500">
                <a:solidFill>
                  <a:srgbClr val="F3F3F3"/>
                </a:solidFill>
                <a:latin typeface="Muli"/>
                <a:ea typeface="Muli"/>
                <a:cs typeface="Muli"/>
                <a:sym typeface="Muli"/>
              </a:rPr>
              <a:t>Kevin Cheng, </a:t>
            </a:r>
            <a:endParaRPr b="0" sz="2500">
              <a:solidFill>
                <a:srgbClr val="F3F3F3"/>
              </a:solidFill>
              <a:latin typeface="Muli"/>
              <a:ea typeface="Muli"/>
              <a:cs typeface="Muli"/>
              <a:sym typeface="Muli"/>
            </a:endParaRPr>
          </a:p>
          <a:p>
            <a:pPr indent="457200" lvl="0" marL="914400" rtl="0" algn="l">
              <a:spcBef>
                <a:spcPts val="0"/>
              </a:spcBef>
              <a:spcAft>
                <a:spcPts val="0"/>
              </a:spcAft>
              <a:buNone/>
            </a:pPr>
            <a:r>
              <a:rPr b="0" lang="en" sz="2500">
                <a:solidFill>
                  <a:srgbClr val="F3F3F3"/>
                </a:solidFill>
                <a:latin typeface="Muli"/>
                <a:ea typeface="Muli"/>
                <a:cs typeface="Muli"/>
                <a:sym typeface="Muli"/>
              </a:rPr>
              <a:t> Kevin Lee, </a:t>
            </a:r>
            <a:r>
              <a:rPr b="0" lang="en" sz="2500">
                <a:solidFill>
                  <a:srgbClr val="F3F3F3"/>
                </a:solidFill>
                <a:latin typeface="Muli"/>
                <a:ea typeface="Muli"/>
                <a:cs typeface="Muli"/>
                <a:sym typeface="Muli"/>
              </a:rPr>
              <a:t>Neha, Nicholas</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Backend: </a:t>
            </a:r>
            <a:r>
              <a:rPr b="0" lang="en" sz="2500">
                <a:solidFill>
                  <a:schemeClr val="lt2"/>
                </a:solidFill>
                <a:latin typeface="Muli"/>
                <a:ea typeface="Muli"/>
                <a:cs typeface="Muli"/>
                <a:sym typeface="Muli"/>
              </a:rPr>
              <a:t>Alex, </a:t>
            </a:r>
            <a:r>
              <a:rPr b="0" lang="en" sz="2500">
                <a:solidFill>
                  <a:srgbClr val="F3F3F3"/>
                </a:solidFill>
                <a:latin typeface="Muli"/>
                <a:ea typeface="Muli"/>
                <a:cs typeface="Muli"/>
                <a:sym typeface="Muli"/>
              </a:rPr>
              <a:t>Joe Chu</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504525" y="123425"/>
            <a:ext cx="6654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 Info / Change Password </a:t>
            </a:r>
            <a:endParaRPr/>
          </a:p>
        </p:txBody>
      </p:sp>
      <p:pic>
        <p:nvPicPr>
          <p:cNvPr id="146" name="Google Shape;146;p24"/>
          <p:cNvPicPr preferRelativeResize="0"/>
          <p:nvPr/>
        </p:nvPicPr>
        <p:blipFill rotWithShape="1">
          <a:blip r:embed="rId3">
            <a:alphaModFix/>
          </a:blip>
          <a:srcRect b="-6179" l="0" r="-6179" t="0"/>
          <a:stretch/>
        </p:blipFill>
        <p:spPr>
          <a:xfrm>
            <a:off x="4572000" y="2885847"/>
            <a:ext cx="4476101" cy="21984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1325" y="1143800"/>
            <a:ext cx="4215624" cy="2079269"/>
          </a:xfrm>
          <a:prstGeom prst="rect">
            <a:avLst/>
          </a:prstGeom>
          <a:noFill/>
          <a:ln>
            <a:noFill/>
          </a:ln>
        </p:spPr>
      </p:pic>
      <p:pic>
        <p:nvPicPr>
          <p:cNvPr id="148" name="Google Shape;148;p24"/>
          <p:cNvPicPr preferRelativeResize="0"/>
          <p:nvPr/>
        </p:nvPicPr>
        <p:blipFill>
          <a:blip r:embed="rId5">
            <a:alphaModFix/>
          </a:blip>
          <a:stretch>
            <a:fillRect/>
          </a:stretch>
        </p:blipFill>
        <p:spPr>
          <a:xfrm>
            <a:off x="1195575" y="3354275"/>
            <a:ext cx="1679775" cy="1679775"/>
          </a:xfrm>
          <a:prstGeom prst="rect">
            <a:avLst/>
          </a:prstGeom>
          <a:noFill/>
          <a:ln>
            <a:noFill/>
          </a:ln>
        </p:spPr>
      </p:pic>
      <p:pic>
        <p:nvPicPr>
          <p:cNvPr id="149" name="Google Shape;149;p24"/>
          <p:cNvPicPr preferRelativeResize="0"/>
          <p:nvPr/>
        </p:nvPicPr>
        <p:blipFill>
          <a:blip r:embed="rId6">
            <a:alphaModFix/>
          </a:blip>
          <a:stretch>
            <a:fillRect/>
          </a:stretch>
        </p:blipFill>
        <p:spPr>
          <a:xfrm>
            <a:off x="6461713" y="1088925"/>
            <a:ext cx="1014575" cy="155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Forgot Password Page</a:t>
            </a:r>
            <a:endParaRPr/>
          </a:p>
        </p:txBody>
      </p:sp>
      <p:pic>
        <p:nvPicPr>
          <p:cNvPr id="155" name="Google Shape;155;p25"/>
          <p:cNvPicPr preferRelativeResize="0"/>
          <p:nvPr/>
        </p:nvPicPr>
        <p:blipFill>
          <a:blip r:embed="rId3">
            <a:alphaModFix/>
          </a:blip>
          <a:stretch>
            <a:fillRect/>
          </a:stretch>
        </p:blipFill>
        <p:spPr>
          <a:xfrm>
            <a:off x="3267351" y="2105650"/>
            <a:ext cx="5632128" cy="2836598"/>
          </a:xfrm>
          <a:prstGeom prst="rect">
            <a:avLst/>
          </a:prstGeom>
          <a:noFill/>
          <a:ln>
            <a:noFill/>
          </a:ln>
        </p:spPr>
      </p:pic>
      <p:sp>
        <p:nvSpPr>
          <p:cNvPr id="156" name="Google Shape;156;p25"/>
          <p:cNvSpPr txBox="1"/>
          <p:nvPr>
            <p:ph idx="1" type="body"/>
          </p:nvPr>
        </p:nvSpPr>
        <p:spPr>
          <a:xfrm>
            <a:off x="258300" y="1305925"/>
            <a:ext cx="4518600" cy="2124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page for password reset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Code Entry Page</a:t>
            </a:r>
            <a:endParaRPr/>
          </a:p>
        </p:txBody>
      </p:sp>
      <p:pic>
        <p:nvPicPr>
          <p:cNvPr id="162" name="Google Shape;162;p26"/>
          <p:cNvPicPr preferRelativeResize="0"/>
          <p:nvPr/>
        </p:nvPicPr>
        <p:blipFill>
          <a:blip r:embed="rId3">
            <a:alphaModFix/>
          </a:blip>
          <a:stretch>
            <a:fillRect/>
          </a:stretch>
        </p:blipFill>
        <p:spPr>
          <a:xfrm>
            <a:off x="580550" y="1206375"/>
            <a:ext cx="7637798" cy="3834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Editor Component</a:t>
            </a:r>
            <a:endParaRPr/>
          </a:p>
        </p:txBody>
      </p:sp>
      <p:sp>
        <p:nvSpPr>
          <p:cNvPr id="168" name="Google Shape;168;p27"/>
          <p:cNvSpPr txBox="1"/>
          <p:nvPr>
            <p:ph idx="1" type="body"/>
          </p:nvPr>
        </p:nvSpPr>
        <p:spPr>
          <a:xfrm>
            <a:off x="580550" y="3009575"/>
            <a:ext cx="80133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Allows user to edit class data</a:t>
            </a:r>
            <a:endParaRPr/>
          </a:p>
          <a:p>
            <a:pPr indent="-381000" lvl="0" marL="457200" rtl="0" algn="l">
              <a:spcBef>
                <a:spcPts val="0"/>
              </a:spcBef>
              <a:spcAft>
                <a:spcPts val="0"/>
              </a:spcAft>
              <a:buSzPts val="2400"/>
              <a:buChar char="-"/>
            </a:pPr>
            <a:r>
              <a:rPr lang="en"/>
              <a:t>Currently only working with class name</a:t>
            </a:r>
            <a:endParaRPr/>
          </a:p>
          <a:p>
            <a:pPr indent="-381000" lvl="0" marL="457200" rtl="0" algn="l">
              <a:spcBef>
                <a:spcPts val="0"/>
              </a:spcBef>
              <a:spcAft>
                <a:spcPts val="0"/>
              </a:spcAft>
              <a:buSzPts val="2400"/>
              <a:buChar char="-"/>
            </a:pPr>
            <a:r>
              <a:rPr lang="en"/>
              <a:t>Planned to support users, </a:t>
            </a:r>
            <a:r>
              <a:rPr lang="en"/>
              <a:t>instructors</a:t>
            </a:r>
            <a:r>
              <a:rPr lang="en"/>
              <a:t>, and lessons</a:t>
            </a:r>
            <a:endParaRPr/>
          </a:p>
        </p:txBody>
      </p:sp>
      <p:pic>
        <p:nvPicPr>
          <p:cNvPr id="169" name="Google Shape;169;p27"/>
          <p:cNvPicPr preferRelativeResize="0"/>
          <p:nvPr/>
        </p:nvPicPr>
        <p:blipFill>
          <a:blip r:embed="rId3">
            <a:alphaModFix/>
          </a:blip>
          <a:stretch>
            <a:fillRect/>
          </a:stretch>
        </p:blipFill>
        <p:spPr>
          <a:xfrm>
            <a:off x="378225" y="1103887"/>
            <a:ext cx="4037888" cy="1762850"/>
          </a:xfrm>
          <a:prstGeom prst="rect">
            <a:avLst/>
          </a:prstGeom>
          <a:noFill/>
          <a:ln>
            <a:noFill/>
          </a:ln>
        </p:spPr>
      </p:pic>
      <p:pic>
        <p:nvPicPr>
          <p:cNvPr id="170" name="Google Shape;170;p27"/>
          <p:cNvPicPr preferRelativeResize="0"/>
          <p:nvPr/>
        </p:nvPicPr>
        <p:blipFill>
          <a:blip r:embed="rId4">
            <a:alphaModFix/>
          </a:blip>
          <a:stretch>
            <a:fillRect/>
          </a:stretch>
        </p:blipFill>
        <p:spPr>
          <a:xfrm>
            <a:off x="4928175" y="1121000"/>
            <a:ext cx="3837599" cy="1728625"/>
          </a:xfrm>
          <a:prstGeom prst="rect">
            <a:avLst/>
          </a:prstGeom>
          <a:noFill/>
          <a:ln>
            <a:noFill/>
          </a:ln>
        </p:spPr>
      </p:pic>
      <p:cxnSp>
        <p:nvCxnSpPr>
          <p:cNvPr id="171" name="Google Shape;171;p27"/>
          <p:cNvCxnSpPr/>
          <p:nvPr/>
        </p:nvCxnSpPr>
        <p:spPr>
          <a:xfrm>
            <a:off x="4302311" y="2035871"/>
            <a:ext cx="425700" cy="1200"/>
          </a:xfrm>
          <a:prstGeom prst="straightConnector1">
            <a:avLst/>
          </a:prstGeom>
          <a:noFill/>
          <a:ln cap="flat" cmpd="sng" w="76200">
            <a:solidFill>
              <a:srgbClr val="A458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Template Page</a:t>
            </a:r>
            <a:endParaRPr/>
          </a:p>
        </p:txBody>
      </p:sp>
      <p:sp>
        <p:nvSpPr>
          <p:cNvPr id="177" name="Google Shape;177;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Meant to </a:t>
            </a:r>
            <a:r>
              <a:rPr lang="en"/>
              <a:t>demonstrate</a:t>
            </a:r>
            <a:r>
              <a:rPr lang="en"/>
              <a:t> how to interact with the backend from the frontend using the class editor component as a demonstration tool</a:t>
            </a:r>
            <a:endParaRPr/>
          </a:p>
        </p:txBody>
      </p:sp>
      <p:grpSp>
        <p:nvGrpSpPr>
          <p:cNvPr id="178" name="Google Shape;178;p28"/>
          <p:cNvGrpSpPr/>
          <p:nvPr/>
        </p:nvGrpSpPr>
        <p:grpSpPr>
          <a:xfrm>
            <a:off x="3841550" y="2615018"/>
            <a:ext cx="5003340" cy="2528488"/>
            <a:chOff x="1177450" y="241631"/>
            <a:chExt cx="6173152" cy="3616776"/>
          </a:xfrm>
        </p:grpSpPr>
        <p:sp>
          <p:nvSpPr>
            <p:cNvPr id="179" name="Google Shape;179;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3" name="Google Shape;183;p28"/>
          <p:cNvPicPr preferRelativeResize="0"/>
          <p:nvPr/>
        </p:nvPicPr>
        <p:blipFill rotWithShape="1">
          <a:blip r:embed="rId3">
            <a:alphaModFix/>
          </a:blip>
          <a:srcRect b="0" l="3820" r="3894" t="0"/>
          <a:stretch/>
        </p:blipFill>
        <p:spPr>
          <a:xfrm>
            <a:off x="4396298" y="2754800"/>
            <a:ext cx="3889353" cy="2137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pic>
        <p:nvPicPr>
          <p:cNvPr descr="login page" id="189" name="Google Shape;189;p29"/>
          <p:cNvPicPr preferRelativeResize="0"/>
          <p:nvPr/>
        </p:nvPicPr>
        <p:blipFill>
          <a:blip r:embed="rId3">
            <a:alphaModFix/>
          </a:blip>
          <a:stretch>
            <a:fillRect/>
          </a:stretch>
        </p:blipFill>
        <p:spPr>
          <a:xfrm>
            <a:off x="1993650" y="1258800"/>
            <a:ext cx="5353274" cy="2944300"/>
          </a:xfrm>
          <a:prstGeom prst="rect">
            <a:avLst/>
          </a:prstGeom>
          <a:noFill/>
          <a:ln>
            <a:noFill/>
          </a:ln>
        </p:spPr>
      </p:pic>
      <p:grpSp>
        <p:nvGrpSpPr>
          <p:cNvPr id="190" name="Google Shape;190;p29"/>
          <p:cNvGrpSpPr/>
          <p:nvPr/>
        </p:nvGrpSpPr>
        <p:grpSpPr>
          <a:xfrm>
            <a:off x="1247282" y="1082200"/>
            <a:ext cx="6846026" cy="3459808"/>
            <a:chOff x="1177450" y="241631"/>
            <a:chExt cx="6173152" cy="3616776"/>
          </a:xfrm>
        </p:grpSpPr>
        <p:sp>
          <p:nvSpPr>
            <p:cNvPr id="191" name="Google Shape;191;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6500" y="387875"/>
            <a:ext cx="26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a:t>
            </a:r>
            <a:r>
              <a:rPr lang="en"/>
              <a:t> Pages</a:t>
            </a:r>
            <a:endParaRPr/>
          </a:p>
        </p:txBody>
      </p:sp>
      <p:grpSp>
        <p:nvGrpSpPr>
          <p:cNvPr id="200" name="Google Shape;200;p30"/>
          <p:cNvGrpSpPr/>
          <p:nvPr/>
        </p:nvGrpSpPr>
        <p:grpSpPr>
          <a:xfrm>
            <a:off x="4592239" y="2757153"/>
            <a:ext cx="3636587" cy="2155316"/>
            <a:chOff x="352567" y="2644911"/>
            <a:chExt cx="3139048" cy="2249339"/>
          </a:xfrm>
        </p:grpSpPr>
        <p:grpSp>
          <p:nvGrpSpPr>
            <p:cNvPr id="201" name="Google Shape;201;p30"/>
            <p:cNvGrpSpPr/>
            <p:nvPr/>
          </p:nvGrpSpPr>
          <p:grpSpPr>
            <a:xfrm>
              <a:off x="352567" y="2644911"/>
              <a:ext cx="3139048" cy="1915444"/>
              <a:chOff x="1177450" y="241631"/>
              <a:chExt cx="6173152" cy="3616776"/>
            </a:xfrm>
          </p:grpSpPr>
          <p:sp>
            <p:nvSpPr>
              <p:cNvPr id="202" name="Google Shape;20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Poll Buddy</a:t>
              </a:r>
              <a:endParaRPr sz="1800">
                <a:solidFill>
                  <a:srgbClr val="434343"/>
                </a:solidFill>
                <a:latin typeface="Lexend Deca"/>
                <a:ea typeface="Lexend Deca"/>
                <a:cs typeface="Lexend Deca"/>
                <a:sym typeface="Lexend Deca"/>
              </a:endParaRPr>
            </a:p>
          </p:txBody>
        </p:sp>
      </p:grpSp>
      <p:sp>
        <p:nvSpPr>
          <p:cNvPr id="207" name="Google Shape;207;p30"/>
          <p:cNvSpPr/>
          <p:nvPr/>
        </p:nvSpPr>
        <p:spPr>
          <a:xfrm rot="5400000">
            <a:off x="615819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08" name="Google Shape;208;p30"/>
          <p:cNvSpPr/>
          <p:nvPr/>
        </p:nvSpPr>
        <p:spPr>
          <a:xfrm flipH="1" rot="-5400000">
            <a:off x="217894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209" name="Google Shape;209;p30"/>
          <p:cNvPicPr preferRelativeResize="0"/>
          <p:nvPr/>
        </p:nvPicPr>
        <p:blipFill>
          <a:blip r:embed="rId3">
            <a:alphaModFix/>
          </a:blip>
          <a:stretch>
            <a:fillRect/>
          </a:stretch>
        </p:blipFill>
        <p:spPr>
          <a:xfrm>
            <a:off x="3141838" y="430051"/>
            <a:ext cx="2860323" cy="1603602"/>
          </a:xfrm>
          <a:prstGeom prst="rect">
            <a:avLst/>
          </a:prstGeom>
          <a:noFill/>
          <a:ln>
            <a:noFill/>
          </a:ln>
        </p:spPr>
      </p:pic>
      <p:pic>
        <p:nvPicPr>
          <p:cNvPr id="210" name="Google Shape;210;p30"/>
          <p:cNvPicPr preferRelativeResize="0"/>
          <p:nvPr/>
        </p:nvPicPr>
        <p:blipFill>
          <a:blip r:embed="rId4">
            <a:alphaModFix/>
          </a:blip>
          <a:stretch>
            <a:fillRect/>
          </a:stretch>
        </p:blipFill>
        <p:spPr>
          <a:xfrm>
            <a:off x="4980350" y="2838295"/>
            <a:ext cx="2860323" cy="1593055"/>
          </a:xfrm>
          <a:prstGeom prst="rect">
            <a:avLst/>
          </a:prstGeom>
          <a:noFill/>
          <a:ln>
            <a:noFill/>
          </a:ln>
        </p:spPr>
      </p:pic>
      <p:pic>
        <p:nvPicPr>
          <p:cNvPr id="211" name="Google Shape;211;p30"/>
          <p:cNvPicPr preferRelativeResize="0"/>
          <p:nvPr/>
        </p:nvPicPr>
        <p:blipFill>
          <a:blip r:embed="rId5">
            <a:alphaModFix/>
          </a:blip>
          <a:stretch>
            <a:fillRect/>
          </a:stretch>
        </p:blipFill>
        <p:spPr>
          <a:xfrm>
            <a:off x="1136838" y="2836199"/>
            <a:ext cx="2860323" cy="1597268"/>
          </a:xfrm>
          <a:prstGeom prst="rect">
            <a:avLst/>
          </a:prstGeom>
          <a:noFill/>
          <a:ln>
            <a:noFill/>
          </a:ln>
        </p:spPr>
      </p:pic>
      <p:grpSp>
        <p:nvGrpSpPr>
          <p:cNvPr id="212" name="Google Shape;212;p30"/>
          <p:cNvGrpSpPr/>
          <p:nvPr/>
        </p:nvGrpSpPr>
        <p:grpSpPr>
          <a:xfrm>
            <a:off x="748701" y="2757153"/>
            <a:ext cx="3636587" cy="2155316"/>
            <a:chOff x="352567" y="2644911"/>
            <a:chExt cx="3139048" cy="2249339"/>
          </a:xfrm>
        </p:grpSpPr>
        <p:grpSp>
          <p:nvGrpSpPr>
            <p:cNvPr id="213" name="Google Shape;213;p30"/>
            <p:cNvGrpSpPr/>
            <p:nvPr/>
          </p:nvGrpSpPr>
          <p:grpSpPr>
            <a:xfrm>
              <a:off x="352567" y="2644911"/>
              <a:ext cx="3139048" cy="1915444"/>
              <a:chOff x="1177450" y="241631"/>
              <a:chExt cx="6173152" cy="3616776"/>
            </a:xfrm>
          </p:grpSpPr>
          <p:sp>
            <p:nvSpPr>
              <p:cNvPr id="214" name="Google Shape;214;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School</a:t>
              </a:r>
              <a:endParaRPr sz="1800">
                <a:solidFill>
                  <a:srgbClr val="434343"/>
                </a:solidFill>
                <a:latin typeface="Lexend Deca"/>
                <a:ea typeface="Lexend Deca"/>
                <a:cs typeface="Lexend Deca"/>
                <a:sym typeface="Lexend Deca"/>
              </a:endParaRPr>
            </a:p>
          </p:txBody>
        </p:sp>
      </p:grpSp>
      <p:grpSp>
        <p:nvGrpSpPr>
          <p:cNvPr id="219" name="Google Shape;219;p30"/>
          <p:cNvGrpSpPr/>
          <p:nvPr/>
        </p:nvGrpSpPr>
        <p:grpSpPr>
          <a:xfrm>
            <a:off x="2753701" y="346553"/>
            <a:ext cx="3636587" cy="2155316"/>
            <a:chOff x="352567" y="2644911"/>
            <a:chExt cx="3139048" cy="2249339"/>
          </a:xfrm>
        </p:grpSpPr>
        <p:grpSp>
          <p:nvGrpSpPr>
            <p:cNvPr id="220" name="Google Shape;220;p30"/>
            <p:cNvGrpSpPr/>
            <p:nvPr/>
          </p:nvGrpSpPr>
          <p:grpSpPr>
            <a:xfrm>
              <a:off x="352567" y="2644911"/>
              <a:ext cx="3139048" cy="1915444"/>
              <a:chOff x="1177450" y="241631"/>
              <a:chExt cx="6173152" cy="3616776"/>
            </a:xfrm>
          </p:grpSpPr>
          <p:sp>
            <p:nvSpPr>
              <p:cNvPr id="221" name="Google Shape;221;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Homepage</a:t>
              </a:r>
              <a:endParaRPr sz="1800">
                <a:solidFill>
                  <a:schemeClr val="lt1"/>
                </a:solidFill>
                <a:latin typeface="Muli"/>
                <a:ea typeface="Muli"/>
                <a:cs typeface="Muli"/>
                <a:sym typeface="Mul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682600" y="28635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a:t>
            </a:r>
            <a:endParaRPr/>
          </a:p>
        </p:txBody>
      </p:sp>
      <p:pic>
        <p:nvPicPr>
          <p:cNvPr id="231" name="Google Shape;231;p31"/>
          <p:cNvPicPr preferRelativeResize="0"/>
          <p:nvPr/>
        </p:nvPicPr>
        <p:blipFill>
          <a:blip r:embed="rId3">
            <a:alphaModFix/>
          </a:blip>
          <a:stretch>
            <a:fillRect/>
          </a:stretch>
        </p:blipFill>
        <p:spPr>
          <a:xfrm>
            <a:off x="152400" y="1556463"/>
            <a:ext cx="8839202" cy="778439"/>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2487302"/>
            <a:ext cx="8839202" cy="760015"/>
          </a:xfrm>
          <a:prstGeom prst="rect">
            <a:avLst/>
          </a:prstGeom>
          <a:noFill/>
          <a:ln>
            <a:noFill/>
          </a:ln>
        </p:spPr>
      </p:pic>
      <p:pic>
        <p:nvPicPr>
          <p:cNvPr id="233" name="Google Shape;233;p31"/>
          <p:cNvPicPr preferRelativeResize="0"/>
          <p:nvPr/>
        </p:nvPicPr>
        <p:blipFill>
          <a:blip r:embed="rId5">
            <a:alphaModFix/>
          </a:blip>
          <a:stretch>
            <a:fillRect/>
          </a:stretch>
        </p:blipFill>
        <p:spPr>
          <a:xfrm>
            <a:off x="152400" y="3399717"/>
            <a:ext cx="8839202" cy="7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Ongoing </a:t>
            </a:r>
            <a:r>
              <a:rPr lang="en">
                <a:solidFill>
                  <a:schemeClr val="lt1"/>
                </a:solidFill>
              </a:rPr>
              <a:t>Frontend </a:t>
            </a:r>
            <a:r>
              <a:rPr lang="en">
                <a:solidFill>
                  <a:schemeClr val="lt1"/>
                </a:solidFill>
              </a:rPr>
              <a:t>Milestones</a:t>
            </a:r>
            <a:endParaRPr>
              <a:solidFill>
                <a:schemeClr val="lt1"/>
              </a:solidFill>
            </a:endParaRPr>
          </a:p>
        </p:txBody>
      </p:sp>
      <p:sp>
        <p:nvSpPr>
          <p:cNvPr id="239" name="Google Shape;239;p32"/>
          <p:cNvSpPr txBox="1"/>
          <p:nvPr>
            <p:ph idx="1" type="body"/>
          </p:nvPr>
        </p:nvSpPr>
        <p:spPr>
          <a:xfrm>
            <a:off x="580550" y="1352550"/>
            <a:ext cx="6533700" cy="3413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April</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Mostly complete UI</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Goal: Frontend/Backend interaction</a:t>
            </a:r>
            <a:endParaRPr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Minimum viable product, beta version </a:t>
            </a:r>
            <a:br>
              <a:rPr lang="en" sz="1800">
                <a:solidFill>
                  <a:schemeClr val="lt1"/>
                </a:solidFill>
                <a:latin typeface="Muli"/>
                <a:ea typeface="Muli"/>
                <a:cs typeface="Muli"/>
                <a:sym typeface="Muli"/>
              </a:rPr>
            </a:br>
            <a:r>
              <a:rPr lang="en" sz="1800">
                <a:solidFill>
                  <a:schemeClr val="lt1"/>
                </a:solidFill>
                <a:latin typeface="Muli"/>
                <a:ea typeface="Muli"/>
                <a:cs typeface="Muli"/>
                <a:sym typeface="Muli"/>
              </a:rPr>
              <a:t>should be able to roll out Arch 2020</a:t>
            </a:r>
            <a:endParaRPr sz="1800">
              <a:solidFill>
                <a:schemeClr val="lt1"/>
              </a:solidFill>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Future:</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Coherency</a:t>
            </a:r>
            <a:r>
              <a:rPr lang="en" sz="1800">
                <a:latin typeface="Muli"/>
                <a:ea typeface="Muli"/>
                <a:cs typeface="Muli"/>
                <a:sym typeface="Muli"/>
              </a:rPr>
              <a:t> fixes, </a:t>
            </a:r>
            <a:r>
              <a:rPr lang="en" sz="1800">
                <a:latin typeface="Muli"/>
                <a:ea typeface="Muli"/>
                <a:cs typeface="Muli"/>
                <a:sym typeface="Muli"/>
              </a:rPr>
              <a:t>accessibility</a:t>
            </a:r>
            <a:r>
              <a:rPr lang="en" sz="1800">
                <a:latin typeface="Muli"/>
                <a:ea typeface="Muli"/>
                <a:cs typeface="Muli"/>
                <a:sym typeface="Muli"/>
              </a:rPr>
              <a:t> tweaks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More backend integration and dynamic functionality</a:t>
            </a:r>
            <a:endParaRPr sz="1800">
              <a:latin typeface="Muli"/>
              <a:ea typeface="Muli"/>
              <a:cs typeface="Muli"/>
              <a:sym typeface="Muli"/>
            </a:endParaRPr>
          </a:p>
        </p:txBody>
      </p:sp>
      <p:pic>
        <p:nvPicPr>
          <p:cNvPr id="240" name="Google Shape;240;p32"/>
          <p:cNvPicPr preferRelativeResize="0"/>
          <p:nvPr/>
        </p:nvPicPr>
        <p:blipFill>
          <a:blip r:embed="rId3">
            <a:alphaModFix/>
          </a:blip>
          <a:stretch>
            <a:fillRect/>
          </a:stretch>
        </p:blipFill>
        <p:spPr>
          <a:xfrm>
            <a:off x="5585805" y="1207875"/>
            <a:ext cx="3284801" cy="1143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5" name="Google Shape;85;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51" name="Google Shape;251;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52" name="Google Shape;252;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53" name="Google Shape;253;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54" name="Google Shape;254;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55" name="Google Shape;255;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61" name="Google Shape;261;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62" name="Google Shape;262;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63" name="Google Shape;263;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64" name="Google Shape;264;p35"/>
          <p:cNvCxnSpPr>
            <a:stCxn id="261" idx="3"/>
            <a:endCxn id="265"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66" name="Google Shape;266;p35"/>
          <p:cNvCxnSpPr>
            <a:stCxn id="263" idx="3"/>
            <a:endCxn id="262"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67" name="Google Shape;267;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5"/>
          <p:cNvCxnSpPr>
            <a:stCxn id="261" idx="3"/>
            <a:endCxn id="269"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70" name="Google Shape;270;p35"/>
          <p:cNvCxnSpPr>
            <a:stCxn id="269" idx="3"/>
            <a:endCxn id="263"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65" name="Google Shape;265;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71" name="Google Shape;271;p35"/>
          <p:cNvCxnSpPr>
            <a:stCxn id="265" idx="3"/>
            <a:endCxn id="263"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69" name="Google Shape;269;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72" name="Google Shape;272;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73" name="Google Shape;273;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LocalStorage and Logins</a:t>
            </a:r>
            <a:endParaRPr/>
          </a:p>
        </p:txBody>
      </p:sp>
      <p:sp>
        <p:nvSpPr>
          <p:cNvPr id="280" name="Google Shape;280;p36"/>
          <p:cNvSpPr/>
          <p:nvPr/>
        </p:nvSpPr>
        <p:spPr>
          <a:xfrm>
            <a:off x="4070250" y="2757167"/>
            <a:ext cx="1003500" cy="69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81" name="Google Shape;281;p36"/>
          <p:cNvSpPr/>
          <p:nvPr/>
        </p:nvSpPr>
        <p:spPr>
          <a:xfrm>
            <a:off x="15648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 Page</a:t>
            </a:r>
            <a:endParaRPr/>
          </a:p>
        </p:txBody>
      </p:sp>
      <p:cxnSp>
        <p:nvCxnSpPr>
          <p:cNvPr id="282" name="Google Shape;282;p36"/>
          <p:cNvCxnSpPr>
            <a:stCxn id="281" idx="3"/>
            <a:endCxn id="280" idx="1"/>
          </p:cNvCxnSpPr>
          <p:nvPr/>
        </p:nvCxnSpPr>
        <p:spPr>
          <a:xfrm>
            <a:off x="3154800" y="3102733"/>
            <a:ext cx="1166400" cy="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a:stCxn id="280" idx="0"/>
          </p:cNvCxnSpPr>
          <p:nvPr/>
        </p:nvCxnSpPr>
        <p:spPr>
          <a:xfrm flipH="1" rot="10800000">
            <a:off x="4572000" y="2409167"/>
            <a:ext cx="2100" cy="348000"/>
          </a:xfrm>
          <a:prstGeom prst="straightConnector1">
            <a:avLst/>
          </a:prstGeom>
          <a:noFill/>
          <a:ln cap="flat" cmpd="sng" w="9525">
            <a:solidFill>
              <a:schemeClr val="lt1"/>
            </a:solidFill>
            <a:prstDash val="solid"/>
            <a:round/>
            <a:headEnd len="med" w="med" type="none"/>
            <a:tailEnd len="med" w="med" type="triangle"/>
          </a:ln>
        </p:spPr>
      </p:cxnSp>
      <p:cxnSp>
        <p:nvCxnSpPr>
          <p:cNvPr id="284" name="Google Shape;284;p36"/>
          <p:cNvCxnSpPr>
            <a:stCxn id="280" idx="3"/>
          </p:cNvCxnSpPr>
          <p:nvPr/>
        </p:nvCxnSpPr>
        <p:spPr>
          <a:xfrm flipH="1">
            <a:off x="4566900" y="3448367"/>
            <a:ext cx="5100" cy="333000"/>
          </a:xfrm>
          <a:prstGeom prst="straightConnector1">
            <a:avLst/>
          </a:prstGeom>
          <a:noFill/>
          <a:ln cap="flat" cmpd="sng" w="9525">
            <a:solidFill>
              <a:schemeClr val="lt1"/>
            </a:solidFill>
            <a:prstDash val="solid"/>
            <a:round/>
            <a:headEnd len="med" w="med" type="none"/>
            <a:tailEnd len="med" w="med" type="triangle"/>
          </a:ln>
        </p:spPr>
      </p:cxnSp>
      <p:sp>
        <p:nvSpPr>
          <p:cNvPr id="285" name="Google Shape;285;p36"/>
          <p:cNvSpPr txBox="1"/>
          <p:nvPr/>
        </p:nvSpPr>
        <p:spPr>
          <a:xfrm>
            <a:off x="4084350" y="3122254"/>
            <a:ext cx="9753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Logged In?</a:t>
            </a:r>
            <a:endParaRPr sz="1200"/>
          </a:p>
        </p:txBody>
      </p:sp>
      <p:sp>
        <p:nvSpPr>
          <p:cNvPr id="286" name="Google Shape;286;p36"/>
          <p:cNvSpPr/>
          <p:nvPr/>
        </p:nvSpPr>
        <p:spPr>
          <a:xfrm>
            <a:off x="4248000" y="3781216"/>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yes/true</a:t>
            </a:r>
            <a:endParaRPr sz="1000"/>
          </a:p>
        </p:txBody>
      </p:sp>
      <p:sp>
        <p:nvSpPr>
          <p:cNvPr id="287" name="Google Shape;287;p36"/>
          <p:cNvSpPr/>
          <p:nvPr/>
        </p:nvSpPr>
        <p:spPr>
          <a:xfrm>
            <a:off x="4251600" y="2225950"/>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no/null</a:t>
            </a:r>
            <a:endParaRPr sz="1200"/>
          </a:p>
        </p:txBody>
      </p:sp>
      <p:sp>
        <p:nvSpPr>
          <p:cNvPr id="288" name="Google Shape;288;p36"/>
          <p:cNvSpPr/>
          <p:nvPr/>
        </p:nvSpPr>
        <p:spPr>
          <a:xfrm>
            <a:off x="59892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cxnSp>
        <p:nvCxnSpPr>
          <p:cNvPr id="289" name="Google Shape;289;p36"/>
          <p:cNvCxnSpPr>
            <a:stCxn id="286" idx="3"/>
            <a:endCxn id="288" idx="1"/>
          </p:cNvCxnSpPr>
          <p:nvPr/>
        </p:nvCxnSpPr>
        <p:spPr>
          <a:xfrm flipH="1" rot="10800000">
            <a:off x="4890900" y="3102766"/>
            <a:ext cx="1098300" cy="766800"/>
          </a:xfrm>
          <a:prstGeom prst="straightConnector1">
            <a:avLst/>
          </a:prstGeom>
          <a:noFill/>
          <a:ln cap="flat" cmpd="sng" w="9525">
            <a:solidFill>
              <a:schemeClr val="lt1"/>
            </a:solidFill>
            <a:prstDash val="solid"/>
            <a:round/>
            <a:headEnd len="med" w="med" type="none"/>
            <a:tailEnd len="med" w="med" type="triangle"/>
          </a:ln>
        </p:spPr>
      </p:cxnSp>
      <p:cxnSp>
        <p:nvCxnSpPr>
          <p:cNvPr id="290" name="Google Shape;290;p36"/>
          <p:cNvCxnSpPr>
            <a:stCxn id="287" idx="1"/>
            <a:endCxn id="281" idx="3"/>
          </p:cNvCxnSpPr>
          <p:nvPr/>
        </p:nvCxnSpPr>
        <p:spPr>
          <a:xfrm flipH="1">
            <a:off x="3154800" y="2314300"/>
            <a:ext cx="1096800" cy="788400"/>
          </a:xfrm>
          <a:prstGeom prst="straightConnector1">
            <a:avLst/>
          </a:prstGeom>
          <a:noFill/>
          <a:ln cap="flat" cmpd="sng" w="9525">
            <a:solidFill>
              <a:schemeClr val="lt1"/>
            </a:solidFill>
            <a:prstDash val="solid"/>
            <a:round/>
            <a:headEnd len="med" w="med" type="none"/>
            <a:tailEnd len="med" w="med" type="triangle"/>
          </a:ln>
        </p:spPr>
      </p:cxnSp>
      <p:sp>
        <p:nvSpPr>
          <p:cNvPr id="291" name="Google Shape;291;p36"/>
          <p:cNvSpPr/>
          <p:nvPr/>
        </p:nvSpPr>
        <p:spPr>
          <a:xfrm rot="-5400000">
            <a:off x="4064900" y="1668835"/>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057200" y="4364422"/>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cxnSp>
        <p:nvCxnSpPr>
          <p:cNvPr id="293" name="Google Shape;293;p36"/>
          <p:cNvCxnSpPr>
            <a:stCxn id="292" idx="0"/>
            <a:endCxn id="286" idx="2"/>
          </p:cNvCxnSpPr>
          <p:nvPr/>
        </p:nvCxnSpPr>
        <p:spPr>
          <a:xfrm flipH="1" rot="10800000">
            <a:off x="4558950" y="3957922"/>
            <a:ext cx="10500" cy="406500"/>
          </a:xfrm>
          <a:prstGeom prst="straightConnector1">
            <a:avLst/>
          </a:prstGeom>
          <a:noFill/>
          <a:ln cap="flat" cmpd="sng" w="9525">
            <a:solidFill>
              <a:schemeClr val="lt1"/>
            </a:solidFill>
            <a:prstDash val="solid"/>
            <a:round/>
            <a:headEnd len="med" w="med" type="none"/>
            <a:tailEnd len="med" w="med" type="triangle"/>
          </a:ln>
        </p:spPr>
      </p:cxnSp>
      <p:sp>
        <p:nvSpPr>
          <p:cNvPr id="294" name="Google Shape;294;p36"/>
          <p:cNvSpPr/>
          <p:nvPr/>
        </p:nvSpPr>
        <p:spPr>
          <a:xfrm rot="5400000">
            <a:off x="3962900" y="-227540"/>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071300" y="1419597"/>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Logout</a:t>
            </a:r>
            <a:endParaRPr/>
          </a:p>
        </p:txBody>
      </p:sp>
      <p:cxnSp>
        <p:nvCxnSpPr>
          <p:cNvPr id="296" name="Google Shape;296;p36"/>
          <p:cNvCxnSpPr>
            <a:stCxn id="295" idx="2"/>
            <a:endCxn id="287" idx="0"/>
          </p:cNvCxnSpPr>
          <p:nvPr/>
        </p:nvCxnSpPr>
        <p:spPr>
          <a:xfrm>
            <a:off x="4573050" y="1819797"/>
            <a:ext cx="0" cy="406200"/>
          </a:xfrm>
          <a:prstGeom prst="straightConnector1">
            <a:avLst/>
          </a:prstGeom>
          <a:noFill/>
          <a:ln cap="flat" cmpd="sng" w="9525">
            <a:solidFill>
              <a:schemeClr val="lt1"/>
            </a:solidFill>
            <a:prstDash val="solid"/>
            <a:round/>
            <a:headEnd len="med" w="med" type="none"/>
            <a:tailEnd len="med" w="med" type="triangle"/>
          </a:ln>
        </p:spPr>
      </p:cxnSp>
      <p:cxnSp>
        <p:nvCxnSpPr>
          <p:cNvPr id="297" name="Google Shape;297;p36"/>
          <p:cNvCxnSpPr>
            <a:stCxn id="288" idx="1"/>
          </p:cNvCxnSpPr>
          <p:nvPr/>
        </p:nvCxnSpPr>
        <p:spPr>
          <a:xfrm flipH="1">
            <a:off x="4803900" y="3102733"/>
            <a:ext cx="1185300" cy="27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303" name="Google Shape;303;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Month of February:</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User routes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March: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Starting on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Integration</a:t>
            </a:r>
            <a:r>
              <a:rPr lang="en" sz="1800">
                <a:latin typeface="Muli"/>
                <a:ea typeface="Muli"/>
                <a:cs typeface="Muli"/>
                <a:sym typeface="Muli"/>
              </a:rPr>
              <a:t> with the Frontend</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April:</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Functional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Logging/Reporting system</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09" name="Google Shape;309;p3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15" name="Google Shape;315;p39"/>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16" name="Google Shape;316;p39"/>
          <p:cNvSpPr txBox="1"/>
          <p:nvPr/>
        </p:nvSpPr>
        <p:spPr>
          <a:xfrm>
            <a:off x="6054300" y="4744100"/>
            <a:ext cx="3049200" cy="3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Muli"/>
                <a:ea typeface="Muli"/>
                <a:cs typeface="Muli"/>
                <a:sym typeface="Muli"/>
                <a:hlinkClick r:id="rId4"/>
              </a:rPr>
              <a:t>Individual Contributions List Here</a:t>
            </a:r>
            <a:endParaRPr>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58098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repo. Github issue list gives potential tasks to work on. Readme files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6308654" y="205972"/>
            <a:ext cx="2652997" cy="12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a:blip r:embed="rId3">
            <a:alphaModFix/>
          </a:blip>
          <a:stretch>
            <a:fillRect/>
          </a:stretch>
        </p:blipFill>
        <p:spPr>
          <a:xfrm>
            <a:off x="1662125" y="3568625"/>
            <a:ext cx="2757970"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5" name="Google Shape;105;p19"/>
          <p:cNvSpPr txBox="1"/>
          <p:nvPr>
            <p:ph idx="1" type="body"/>
          </p:nvPr>
        </p:nvSpPr>
        <p:spPr>
          <a:xfrm>
            <a:off x="580550" y="1352550"/>
            <a:ext cx="6939900" cy="225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248 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4</a:t>
            </a:r>
            <a:r>
              <a:rPr lang="en" sz="2200">
                <a:solidFill>
                  <a:schemeClr val="lt1"/>
                </a:solidFill>
              </a:rPr>
              <a:t>/</a:t>
            </a:r>
            <a:r>
              <a:rPr lang="en" sz="2200"/>
              <a:t>5</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6" name="Google Shape;106;p19"/>
          <p:cNvPicPr preferRelativeResize="0"/>
          <p:nvPr/>
        </p:nvPicPr>
        <p:blipFill>
          <a:blip r:embed="rId3">
            <a:alphaModFix/>
          </a:blip>
          <a:stretch>
            <a:fillRect/>
          </a:stretch>
        </p:blipFill>
        <p:spPr>
          <a:xfrm>
            <a:off x="0" y="4691983"/>
            <a:ext cx="7488999" cy="451519"/>
          </a:xfrm>
          <a:prstGeom prst="rect">
            <a:avLst/>
          </a:prstGeom>
          <a:noFill/>
          <a:ln>
            <a:noFill/>
          </a:ln>
        </p:spPr>
      </p:pic>
      <p:pic>
        <p:nvPicPr>
          <p:cNvPr id="107" name="Google Shape;107;p19"/>
          <p:cNvPicPr preferRelativeResize="0"/>
          <p:nvPr/>
        </p:nvPicPr>
        <p:blipFill>
          <a:blip r:embed="rId4">
            <a:alphaModFix/>
          </a:blip>
          <a:stretch>
            <a:fillRect/>
          </a:stretch>
        </p:blipFill>
        <p:spPr>
          <a:xfrm>
            <a:off x="7489000" y="0"/>
            <a:ext cx="1655000" cy="6308004"/>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544817"/>
            <a:ext cx="7488999" cy="2147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19" name="Google Shape;119;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0" name="Google Shape;120;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1" name="Google Shape;121;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2" name="Google Shape;122;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a:t>
            </a:r>
            <a:r>
              <a:rPr lang="en">
                <a:solidFill>
                  <a:schemeClr val="lt1"/>
                </a:solidFill>
              </a:rPr>
              <a:t>Frontend Milestones </a:t>
            </a:r>
            <a:endParaRPr>
              <a:solidFill>
                <a:schemeClr val="lt1"/>
              </a:solidFill>
            </a:endParaRPr>
          </a:p>
        </p:txBody>
      </p:sp>
      <p:sp>
        <p:nvSpPr>
          <p:cNvPr id="128" name="Google Shape;128;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February: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solidFill>
                  <a:schemeClr val="lt1"/>
                </a:solidFill>
                <a:latin typeface="Muli"/>
                <a:ea typeface="Muli"/>
                <a:cs typeface="Muli"/>
                <a:sym typeface="Muli"/>
              </a:rPr>
              <a:t>Creat</a:t>
            </a:r>
            <a:r>
              <a:rPr lang="en" sz="1800">
                <a:latin typeface="Muli"/>
                <a:ea typeface="Muli"/>
                <a:cs typeface="Muli"/>
                <a:sym typeface="Muli"/>
              </a:rPr>
              <a:t>ing a</a:t>
            </a:r>
            <a:r>
              <a:rPr lang="en" sz="1800">
                <a:solidFill>
                  <a:schemeClr val="lt1"/>
                </a:solidFill>
                <a:latin typeface="Muli"/>
                <a:ea typeface="Muli"/>
                <a:cs typeface="Muli"/>
                <a:sym typeface="Muli"/>
              </a:rPr>
              <a:t> new single logo</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Muli"/>
              <a:buChar char="∙"/>
            </a:pPr>
            <a:r>
              <a:rPr lang="en" sz="1800">
                <a:solidFill>
                  <a:schemeClr val="lt1"/>
                </a:solidFill>
                <a:latin typeface="Muli"/>
                <a:ea typeface="Muli"/>
                <a:cs typeface="Muli"/>
                <a:sym typeface="Muli"/>
              </a:rPr>
              <a:t>Creat</a:t>
            </a:r>
            <a:r>
              <a:rPr lang="en" sz="1800">
                <a:latin typeface="Muli"/>
                <a:ea typeface="Muli"/>
                <a:cs typeface="Muli"/>
                <a:sym typeface="Muli"/>
              </a:rPr>
              <a:t>ing a visually appealing</a:t>
            </a:r>
            <a:r>
              <a:rPr lang="en" sz="1800">
                <a:solidFill>
                  <a:schemeClr val="lt1"/>
                </a:solidFill>
                <a:latin typeface="Muli"/>
                <a:ea typeface="Muli"/>
                <a:cs typeface="Muli"/>
                <a:sym typeface="Muli"/>
              </a:rPr>
              <a:t> color scheme</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new page designs and layouts in Google Slides</a:t>
            </a:r>
            <a:endParaRPr b="1"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March</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Finalizing designs and choices from prev. Month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Beginning page code development</a:t>
            </a:r>
            <a:endParaRPr sz="1800">
              <a:solidFill>
                <a:schemeClr val="lt1"/>
              </a:solidFill>
              <a:latin typeface="Muli"/>
              <a:ea typeface="Muli"/>
              <a:cs typeface="Muli"/>
              <a:sym typeface="Muli"/>
            </a:endParaRPr>
          </a:p>
        </p:txBody>
      </p:sp>
      <p:pic>
        <p:nvPicPr>
          <p:cNvPr id="129" name="Google Shape;129;p22"/>
          <p:cNvPicPr preferRelativeResize="0"/>
          <p:nvPr/>
        </p:nvPicPr>
        <p:blipFill>
          <a:blip r:embed="rId3">
            <a:alphaModFix/>
          </a:blip>
          <a:stretch>
            <a:fillRect/>
          </a:stretch>
        </p:blipFill>
        <p:spPr>
          <a:xfrm>
            <a:off x="6265904" y="540797"/>
            <a:ext cx="2652997" cy="121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Guide</a:t>
            </a:r>
            <a:endParaRPr/>
          </a:p>
        </p:txBody>
      </p:sp>
      <p:sp>
        <p:nvSpPr>
          <p:cNvPr id="135" name="Google Shape;135;p2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lang="en" sz="2200"/>
              <a:t>Created a style guide in order to keep all website colors uniform</a:t>
            </a:r>
            <a:endParaRPr sz="2200"/>
          </a:p>
          <a:p>
            <a:pPr indent="-368300" lvl="0" marL="457200" rtl="0" algn="l">
              <a:spcBef>
                <a:spcPts val="0"/>
              </a:spcBef>
              <a:spcAft>
                <a:spcPts val="0"/>
              </a:spcAft>
              <a:buSzPts val="2200"/>
              <a:buChar char="⬡"/>
            </a:pPr>
            <a:r>
              <a:rPr lang="en" sz="2200"/>
              <a:t>Previously had inconsistent colors across all frontend pages</a:t>
            </a:r>
            <a:endParaRPr sz="2200"/>
          </a:p>
          <a:p>
            <a:pPr indent="-368300" lvl="0" marL="457200" rtl="0" algn="l">
              <a:spcBef>
                <a:spcPts val="0"/>
              </a:spcBef>
              <a:spcAft>
                <a:spcPts val="0"/>
              </a:spcAft>
              <a:buSzPts val="2200"/>
              <a:buChar char="⬡"/>
            </a:pPr>
            <a:r>
              <a:rPr lang="en" sz="2200"/>
              <a:t>Info on f</a:t>
            </a:r>
            <a:r>
              <a:rPr lang="en" sz="2200"/>
              <a:t>ont choices, appearances, etc</a:t>
            </a:r>
            <a:endParaRPr sz="2200"/>
          </a:p>
          <a:p>
            <a:pPr indent="-368300" lvl="0" marL="457200" rtl="0" algn="l">
              <a:spcBef>
                <a:spcPts val="0"/>
              </a:spcBef>
              <a:spcAft>
                <a:spcPts val="0"/>
              </a:spcAft>
              <a:buSzPts val="2200"/>
              <a:buChar char="⬡"/>
            </a:pPr>
            <a:r>
              <a:rPr lang="en" sz="2200"/>
              <a:t>Created one unified logo</a:t>
            </a:r>
            <a:endParaRPr sz="2200"/>
          </a:p>
          <a:p>
            <a:pPr indent="0" lvl="0" marL="0" rtl="0" algn="l">
              <a:spcBef>
                <a:spcPts val="600"/>
              </a:spcBef>
              <a:spcAft>
                <a:spcPts val="0"/>
              </a:spcAft>
              <a:buNone/>
            </a:pPr>
            <a:r>
              <a:rPr lang="en" sz="2200"/>
              <a:t> </a:t>
            </a:r>
            <a:endParaRPr sz="2200"/>
          </a:p>
        </p:txBody>
      </p:sp>
      <p:sp>
        <p:nvSpPr>
          <p:cNvPr id="136" name="Google Shape;136;p23"/>
          <p:cNvSpPr/>
          <p:nvPr/>
        </p:nvSpPr>
        <p:spPr>
          <a:xfrm>
            <a:off x="346600" y="3877350"/>
            <a:ext cx="1613100" cy="810900"/>
          </a:xfrm>
          <a:prstGeom prst="rect">
            <a:avLst/>
          </a:prstGeom>
          <a:solidFill>
            <a:srgbClr val="251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959700" y="3877350"/>
            <a:ext cx="1613100" cy="810900"/>
          </a:xfrm>
          <a:prstGeom prst="rect">
            <a:avLst/>
          </a:prstGeom>
          <a:solidFill>
            <a:srgbClr val="4D3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572800" y="3877350"/>
            <a:ext cx="1613100" cy="810900"/>
          </a:xfrm>
          <a:prstGeom prst="rect">
            <a:avLst/>
          </a:prstGeom>
          <a:solidFill>
            <a:srgbClr val="7F6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185900" y="3877350"/>
            <a:ext cx="1613100" cy="810900"/>
          </a:xfrm>
          <a:prstGeom prst="rect">
            <a:avLst/>
          </a:prstGeom>
          <a:solidFill>
            <a:srgbClr val="DFC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799000" y="3877350"/>
            <a:ext cx="1613100" cy="81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